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2"/>
      <p:bold r:id="rId13"/>
    </p:embeddedFont>
    <p:embeddedFont>
      <p:font typeface="Arial Rounded MT Bold" panose="020F0704030504030204" pitchFamily="34" charset="0"/>
      <p:regular r:id="rId14"/>
    </p:embeddedFont>
    <p:embeddedFont>
      <p:font typeface="Dubai Medium" panose="020B0603030403030204" pitchFamily="34" charset="-78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PT Serif" panose="020A0603040505020204" pitchFamily="18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E9E"/>
    <a:srgbClr val="FEFEFE"/>
    <a:srgbClr val="D53433"/>
    <a:srgbClr val="FFFFFF"/>
    <a:srgbClr val="E8E9EB"/>
    <a:srgbClr val="AC3236"/>
    <a:srgbClr val="979797"/>
    <a:srgbClr val="D6332D"/>
    <a:srgbClr val="818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f9a4c54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af9a4c54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f9a4c54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3af9a4c54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f9a4c54e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af9a4c54e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3488719"/>
            <a:ext cx="39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" name="Google Shape;16;p3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5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229046" y="1045786"/>
            <a:ext cx="685800" cy="65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555350" y="1818900"/>
            <a:ext cx="60333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3000" i="1">
                <a:solidFill>
                  <a:schemeClr val="accent1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3000" i="1">
                <a:solidFill>
                  <a:schemeClr val="accent1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3000" i="1">
                <a:solidFill>
                  <a:schemeClr val="accent1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●"/>
              <a:defRPr sz="3000" i="1">
                <a:solidFill>
                  <a:schemeClr val="accent1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3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/>
          <p:nvPr/>
        </p:nvSpPr>
        <p:spPr>
          <a:xfrm>
            <a:off x="3801800" y="854771"/>
            <a:ext cx="1540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0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350" y="1346063"/>
            <a:ext cx="36444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70698" y="1346063"/>
            <a:ext cx="36444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4" name="Google Shape;34;p7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626350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3304738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3"/>
          </p:nvPr>
        </p:nvSpPr>
        <p:spPr>
          <a:xfrm>
            <a:off x="5983125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7" name="Google Shape;47;p9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2600500" y="4396706"/>
            <a:ext cx="3957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i="1"/>
            </a:lvl1pPr>
          </a:lstStyle>
          <a:p>
            <a:endParaRPr/>
          </a:p>
        </p:txBody>
      </p:sp>
      <p:cxnSp>
        <p:nvCxnSpPr>
          <p:cNvPr id="51" name="Google Shape;51;p10"/>
          <p:cNvCxnSpPr/>
          <p:nvPr/>
        </p:nvCxnSpPr>
        <p:spPr>
          <a:xfrm rot="10800000">
            <a:off x="-15900" y="4689847"/>
            <a:ext cx="233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52" name="Google Shape;52;p10"/>
          <p:cNvCxnSpPr/>
          <p:nvPr/>
        </p:nvCxnSpPr>
        <p:spPr>
          <a:xfrm>
            <a:off x="6825900" y="4689847"/>
            <a:ext cx="233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30350" y="206000"/>
            <a:ext cx="428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KFC UI/UX Redesign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548922" y="125251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morning everyone. Today, I will present a UI / UX redesign for the KFC Egypt website. My primary goal was to enhance the user experience by solving usability issues found in the four core sections: </a:t>
            </a:r>
            <a:r>
              <a:rPr lang="en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lang="en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Eat</a:t>
            </a:r>
            <a:r>
              <a:rPr lang="en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lang="en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Family</a:t>
            </a:r>
            <a:r>
              <a:rPr lang="en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 focused on making navigation smoother and the interface more intuitive.</a:t>
            </a:r>
            <a:endParaRPr sz="2100" dirty="0"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Introduction</a:t>
            </a:r>
            <a:endParaRPr sz="2400"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“Header issues”</a:t>
            </a:r>
            <a:endParaRPr sz="2400" b="0" i="0" u="none" strike="noStrike" cap="none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27575" y="641605"/>
            <a:ext cx="91440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600"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1-</a:t>
            </a:r>
            <a:r>
              <a:rPr lang="en-GB" sz="1600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Header Clutter (Cognitive Overload)</a:t>
            </a:r>
          </a:p>
          <a:p>
            <a:pPr>
              <a:buSzPts val="1600"/>
            </a:pPr>
            <a:r>
              <a:rPr lang="en-GB" sz="1600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top navigation bar is overcrowded with too many elements (Login, Language, Cart, Location, Delivery/Pickup) crammed together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BD5A4-2BB0-01CB-D592-3A942567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6" y="1543135"/>
            <a:ext cx="6217920" cy="34724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5ACC11-CABC-B1EC-3A29-0789455341A8}"/>
              </a:ext>
            </a:extLst>
          </p:cNvPr>
          <p:cNvSpPr/>
          <p:nvPr/>
        </p:nvSpPr>
        <p:spPr>
          <a:xfrm>
            <a:off x="585537" y="1483326"/>
            <a:ext cx="6773779" cy="393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“Header 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127575" y="675496"/>
            <a:ext cx="9016424" cy="136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600"/>
            </a:pPr>
            <a:r>
              <a:rPr lang="en-GB" sz="1600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2-Poor Visual Hierarchy</a:t>
            </a:r>
          </a:p>
          <a:p>
            <a:pPr lvl="0">
              <a:buSzPts val="1600"/>
            </a:pPr>
            <a:r>
              <a:rPr lang="en-GB" sz="1600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There is no clear "Call to Action" (CTA). Since the brand's red </a:t>
            </a:r>
            <a:r>
              <a:rPr lang="en-GB" sz="1600" dirty="0" err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color</a:t>
            </a:r>
            <a:r>
              <a:rPr lang="en-GB" sz="1600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is used everywhere—on buttons, categories, and banners—the "Order Now" button doesn't stand out. A user’s eye isn't naturally guided to the most important action.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AC88D4-5730-5F70-9D93-4C3D10CA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35" y="1802105"/>
            <a:ext cx="5274914" cy="29477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BB982AA-6CF6-6372-3AB6-FF4178164B2B}"/>
              </a:ext>
            </a:extLst>
          </p:cNvPr>
          <p:cNvSpPr/>
          <p:nvPr/>
        </p:nvSpPr>
        <p:spPr>
          <a:xfrm>
            <a:off x="5233737" y="2975811"/>
            <a:ext cx="958516" cy="47324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“Header 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0" y="708374"/>
            <a:ext cx="9144000" cy="78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n" sz="1200" b="1" dirty="0"/>
              <a:t>3- </a:t>
            </a:r>
            <a:r>
              <a:rPr lang="en-GB" sz="1200" b="1" dirty="0"/>
              <a:t>Weak Navigation Controls</a:t>
            </a:r>
          </a:p>
          <a:p>
            <a:pPr lvl="0">
              <a:buSzPts val="1200"/>
            </a:pPr>
            <a:r>
              <a:rPr lang="en-GB" sz="1200" b="1" dirty="0"/>
              <a:t>The carousel/slider indicators (the small dots under the main banner) are too tiny, making them hard to see and click, especially on mobile devices. Similarly, the "View All" (</a:t>
            </a:r>
            <a:r>
              <a:rPr lang="ar-SA" sz="1200" b="1" dirty="0"/>
              <a:t>عرض الكل) </a:t>
            </a:r>
            <a:r>
              <a:rPr lang="en-GB" sz="1200" b="1" dirty="0"/>
              <a:t>link is tucked away and easily missed.</a:t>
            </a:r>
            <a:endParaRPr sz="16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0" y="4406541"/>
            <a:ext cx="914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n-GB" sz="1200" b="1" dirty="0"/>
              <a:t>4- Outdated Category Design</a:t>
            </a:r>
          </a:p>
          <a:p>
            <a:pPr lvl="0">
              <a:buSzPts val="1200"/>
            </a:pPr>
            <a:r>
              <a:rPr lang="en-GB" sz="1200" b="1" dirty="0"/>
              <a:t>The menu categories use a generic grid layout with basic fonts</a:t>
            </a:r>
            <a:endParaRPr sz="12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C0EDC-0743-2F14-041B-CBF2B1597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901" y="1404238"/>
            <a:ext cx="5273497" cy="29446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C9ABB84-4026-D8C0-349D-E88C51ABAAAC}"/>
              </a:ext>
            </a:extLst>
          </p:cNvPr>
          <p:cNvSpPr/>
          <p:nvPr/>
        </p:nvSpPr>
        <p:spPr>
          <a:xfrm>
            <a:off x="2029326" y="3124200"/>
            <a:ext cx="541421" cy="27271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“Body</a:t>
            </a:r>
            <a:r>
              <a:rPr lang="en" sz="2400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&amp; footer </a:t>
            </a:r>
            <a:r>
              <a:rPr lang="en" sz="2400" b="0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issues”</a:t>
            </a:r>
            <a:endParaRPr sz="2400" b="0" i="0" u="none" strike="noStrike" cap="none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164432" y="558910"/>
            <a:ext cx="3866901" cy="442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n" sz="1500" dirty="0"/>
          </a:p>
          <a:p>
            <a:pPr lvl="0">
              <a:buSzPts val="1200"/>
            </a:pPr>
            <a:r>
              <a:rPr lang="en-GB" b="1" dirty="0"/>
              <a:t>1. Header Clutter (Cognitive Overload)</a:t>
            </a:r>
          </a:p>
          <a:p>
            <a:pPr lvl="0">
              <a:buSzPts val="1200"/>
            </a:pPr>
            <a:r>
              <a:rPr lang="en-GB" sz="1200" dirty="0"/>
              <a:t>The top navigation bar is overcrowded with too many elements (Login, Language, Cart, Location, Delivery/Pickup) crammed together. </a:t>
            </a:r>
          </a:p>
          <a:p>
            <a:pPr lvl="0">
              <a:buSzPts val="1200"/>
            </a:pPr>
            <a:endParaRPr lang="en-GB" sz="1200" dirty="0"/>
          </a:p>
          <a:p>
            <a:pPr lvl="0">
              <a:buSzPts val="1200"/>
            </a:pPr>
            <a:r>
              <a:rPr lang="en-GB" b="1" dirty="0"/>
              <a:t>2. Poor Visual Hierarchy</a:t>
            </a:r>
          </a:p>
          <a:p>
            <a:pPr lvl="0">
              <a:buSzPts val="1200"/>
            </a:pPr>
            <a:r>
              <a:rPr lang="en-GB" sz="1200" dirty="0"/>
              <a:t>There is no clear "Call to Action" (CTA). Since the brand's red </a:t>
            </a:r>
            <a:r>
              <a:rPr lang="en-GB" sz="1200" dirty="0" err="1"/>
              <a:t>color</a:t>
            </a:r>
            <a:r>
              <a:rPr lang="en-GB" sz="1200" dirty="0"/>
              <a:t> is used everywhere—on buttons, categories, and banners—the "Order Now" button doesn't stand out.</a:t>
            </a:r>
          </a:p>
          <a:p>
            <a:pPr lvl="0">
              <a:buSzPts val="1200"/>
            </a:pPr>
            <a:endParaRPr lang="en-GB" sz="1200" dirty="0"/>
          </a:p>
          <a:p>
            <a:pPr lvl="0">
              <a:buSzPts val="1200"/>
            </a:pPr>
            <a:r>
              <a:rPr lang="en-GB" b="1" dirty="0"/>
              <a:t>3. Weak Navigation Controls</a:t>
            </a:r>
          </a:p>
          <a:p>
            <a:pPr lvl="0">
              <a:buSzPts val="1200"/>
            </a:pPr>
            <a:r>
              <a:rPr lang="en-GB" sz="1200" dirty="0"/>
              <a:t>The carousel/slider indicators (the small dots under the main banner) are too tiny, making them hard to see and click, especially on mobile devices. Similarly, the "View All" (</a:t>
            </a:r>
            <a:r>
              <a:rPr lang="ar-SA" sz="1200" dirty="0"/>
              <a:t>عرض الكل) </a:t>
            </a:r>
            <a:r>
              <a:rPr lang="en-GB" sz="1200" dirty="0"/>
              <a:t>link is tucked away and easily missed.</a:t>
            </a:r>
          </a:p>
          <a:p>
            <a:pPr lvl="0">
              <a:buSzPts val="1200"/>
            </a:pPr>
            <a:endParaRPr lang="en-GB" sz="1200" dirty="0"/>
          </a:p>
          <a:p>
            <a:pPr lvl="0">
              <a:buSzPts val="1200"/>
            </a:pPr>
            <a:r>
              <a:rPr lang="en-GB" b="1" dirty="0"/>
              <a:t>4. Outdated Category Design</a:t>
            </a:r>
          </a:p>
          <a:p>
            <a:pPr lvl="0">
              <a:buSzPts val="1200"/>
            </a:pPr>
            <a:r>
              <a:rPr lang="en-GB" sz="1200" dirty="0"/>
              <a:t>The menu categories use a generic grid layout with basic fonts. </a:t>
            </a:r>
            <a:endParaRPr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19C30-8100-723C-35A8-3DE3E03F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69" y="778042"/>
            <a:ext cx="4098207" cy="38380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</a:t>
            </a:r>
            <a:r>
              <a:rPr lang="en" sz="2400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meny</a:t>
            </a:r>
            <a:r>
              <a:rPr lang="en" sz="2400" b="0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page ui/ux problems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3540" y="578372"/>
            <a:ext cx="3868615" cy="4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  <a:buSzPts val="1800"/>
            </a:pPr>
            <a:r>
              <a:rPr lang="en-GB" sz="1200" b="1" dirty="0"/>
              <a:t>1. Product Card Issues</a:t>
            </a:r>
          </a:p>
          <a:p>
            <a:pPr lvl="0">
              <a:spcBef>
                <a:spcPts val="1200"/>
              </a:spcBef>
              <a:spcAft>
                <a:spcPts val="1200"/>
              </a:spcAft>
              <a:buSzPts val="1800"/>
            </a:pPr>
            <a:r>
              <a:rPr lang="en-GB" sz="1100" dirty="0"/>
              <a:t>Information overload: Each meal card includes the meal name, ingredients, old price, new price, discount percentage, a Customize button, and a </a:t>
            </a:r>
            <a:r>
              <a:rPr lang="en-GB" sz="1100" dirty="0" err="1"/>
              <a:t>favorite</a:t>
            </a:r>
            <a:r>
              <a:rPr lang="en-GB" sz="1100" dirty="0"/>
              <a:t> (heart) icon.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  <a:buSzPts val="1800"/>
            </a:pPr>
            <a:r>
              <a:rPr lang="en-GB" sz="1200" b="1" dirty="0"/>
              <a:t>2. Poor Empty State Management (White Space Waste)</a:t>
            </a:r>
          </a:p>
          <a:p>
            <a:pPr lvl="0">
              <a:spcBef>
                <a:spcPts val="1200"/>
              </a:spcBef>
              <a:spcAft>
                <a:spcPts val="1200"/>
              </a:spcAft>
              <a:buSzPts val="1800"/>
            </a:pPr>
            <a:r>
              <a:rPr lang="en-GB" sz="1100" dirty="0"/>
              <a:t>Empty cart section: The “Your Cart Is Empty” area occupies a large portion of the right side (nearly one-third of the screen) without delivering meaningful value.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  <a:buSzPts val="1800"/>
            </a:pPr>
            <a:r>
              <a:rPr lang="en-GB" sz="1200" b="1" dirty="0"/>
              <a:t>3. Pricing Hierarchy</a:t>
            </a:r>
          </a:p>
          <a:p>
            <a:pPr lvl="0">
              <a:spcBef>
                <a:spcPts val="1200"/>
              </a:spcBef>
              <a:spcAft>
                <a:spcPts val="1200"/>
              </a:spcAft>
              <a:buSzPts val="1800"/>
            </a:pPr>
            <a:r>
              <a:rPr lang="en-GB" sz="1100" dirty="0"/>
              <a:t>Discount clarity: The crossed-out old price and discount percentage (e.g., 33% OFF) are placed directly next to the new price and appear almost the same size, which can cause quick visual confusion.</a:t>
            </a:r>
          </a:p>
          <a:p>
            <a:pPr lvl="0">
              <a:spcBef>
                <a:spcPts val="1200"/>
              </a:spcBef>
              <a:spcAft>
                <a:spcPts val="1200"/>
              </a:spcAft>
              <a:buSzPts val="1800"/>
            </a:pPr>
            <a:endParaRPr lang="en-GB" sz="1200" dirty="0"/>
          </a:p>
          <a:p>
            <a:pPr lvl="0">
              <a:spcBef>
                <a:spcPts val="1200"/>
              </a:spcBef>
              <a:spcAft>
                <a:spcPts val="1200"/>
              </a:spcAft>
              <a:buSzPts val="1800"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E718E-8A7B-52CE-BC3F-1D61D13E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155" y="1098884"/>
            <a:ext cx="5153718" cy="2886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C9C8F-B4DD-BB51-16F6-2751BC8D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E431B2-26B8-E35A-CE82-A1BD27D579F2}"/>
              </a:ext>
            </a:extLst>
          </p:cNvPr>
          <p:cNvSpPr/>
          <p:nvPr/>
        </p:nvSpPr>
        <p:spPr>
          <a:xfrm>
            <a:off x="749968" y="2314074"/>
            <a:ext cx="1852864" cy="216568"/>
          </a:xfrm>
          <a:prstGeom prst="rect">
            <a:avLst/>
          </a:prstGeom>
          <a:solidFill>
            <a:srgbClr val="81868C"/>
          </a:solidFill>
          <a:ln>
            <a:solidFill>
              <a:srgbClr val="8186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chemeClr val="bg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استكشف القائمه</a:t>
            </a:r>
            <a:endParaRPr lang="en-GB" dirty="0">
              <a:solidFill>
                <a:schemeClr val="bg1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2F002-34F8-6B40-2447-746350ABD48D}"/>
              </a:ext>
            </a:extLst>
          </p:cNvPr>
          <p:cNvSpPr/>
          <p:nvPr/>
        </p:nvSpPr>
        <p:spPr>
          <a:xfrm>
            <a:off x="854243" y="3652587"/>
            <a:ext cx="1921042" cy="216568"/>
          </a:xfrm>
          <a:prstGeom prst="rect">
            <a:avLst/>
          </a:prstGeom>
          <a:solidFill>
            <a:srgbClr val="81868C"/>
          </a:solidFill>
          <a:ln>
            <a:solidFill>
              <a:srgbClr val="8186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-56147" y="716396"/>
            <a:ext cx="4079631" cy="282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food website&#10;&#10;AI-generated content may be incorrect.">
            <a:extLst>
              <a:ext uri="{FF2B5EF4-FFF2-40B4-BE49-F238E27FC236}">
                <a16:creationId xmlns:a16="http://schemas.microsoft.com/office/drawing/2014/main" id="{3DFA019B-9603-408C-A354-20F86905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BCD0E9-3206-9BAE-266D-FF0325968226}"/>
              </a:ext>
            </a:extLst>
          </p:cNvPr>
          <p:cNvSpPr/>
          <p:nvPr/>
        </p:nvSpPr>
        <p:spPr>
          <a:xfrm>
            <a:off x="938464" y="1010654"/>
            <a:ext cx="6998369" cy="2125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D6332D"/>
                </a:solidFill>
                <a:latin typeface="Agency FB" panose="020B0503020202020204" pitchFamily="34" charset="0"/>
              </a:rPr>
              <a:t>Offer </a:t>
            </a:r>
            <a:r>
              <a:rPr lang="en-GB" dirty="0">
                <a:solidFill>
                  <a:schemeClr val="bg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         Dyna-Mighty Zinger          Sandwiches          Individual Meals          Chicken Buckets          Sides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381BD-9F4B-178D-48FB-1C91C447EFB8}"/>
              </a:ext>
            </a:extLst>
          </p:cNvPr>
          <p:cNvSpPr/>
          <p:nvPr/>
        </p:nvSpPr>
        <p:spPr>
          <a:xfrm>
            <a:off x="2695073" y="2491539"/>
            <a:ext cx="1435769" cy="2486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0037FE-20AA-5964-935F-AF810FA749E0}"/>
              </a:ext>
            </a:extLst>
          </p:cNvPr>
          <p:cNvSpPr/>
          <p:nvPr/>
        </p:nvSpPr>
        <p:spPr>
          <a:xfrm>
            <a:off x="4672262" y="2476499"/>
            <a:ext cx="1435769" cy="2486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C3654B-0EDC-90B0-7E04-49FD1C9F14E1}"/>
              </a:ext>
            </a:extLst>
          </p:cNvPr>
          <p:cNvSpPr/>
          <p:nvPr/>
        </p:nvSpPr>
        <p:spPr>
          <a:xfrm>
            <a:off x="717884" y="2491539"/>
            <a:ext cx="1435769" cy="3639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10D8E-6FF2-E42A-B962-C9F1083A862B}"/>
              </a:ext>
            </a:extLst>
          </p:cNvPr>
          <p:cNvSpPr/>
          <p:nvPr/>
        </p:nvSpPr>
        <p:spPr>
          <a:xfrm>
            <a:off x="675003" y="2491539"/>
            <a:ext cx="712639" cy="23361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rgbClr val="979797"/>
                </a:solidFill>
              </a:rPr>
              <a:t>65,00 EGP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C6575E-0A21-8B33-E6F6-0EEE85DF789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75003" y="2608345"/>
            <a:ext cx="712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6268B00-98F4-B16E-FB98-14B4E6D480C2}"/>
              </a:ext>
            </a:extLst>
          </p:cNvPr>
          <p:cNvSpPr/>
          <p:nvPr/>
        </p:nvSpPr>
        <p:spPr>
          <a:xfrm>
            <a:off x="717884" y="2685063"/>
            <a:ext cx="1053535" cy="1704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AC3236"/>
                </a:solidFill>
              </a:rPr>
              <a:t>55.00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EGP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A35023-9130-B253-AB1C-33E62973BF2E}"/>
              </a:ext>
            </a:extLst>
          </p:cNvPr>
          <p:cNvSpPr/>
          <p:nvPr/>
        </p:nvSpPr>
        <p:spPr>
          <a:xfrm>
            <a:off x="695982" y="2233866"/>
            <a:ext cx="1435769" cy="2486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Zinger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8470EB-32B0-FB99-3F4A-B7CA0E5F63A0}"/>
              </a:ext>
            </a:extLst>
          </p:cNvPr>
          <p:cNvSpPr/>
          <p:nvPr/>
        </p:nvSpPr>
        <p:spPr>
          <a:xfrm>
            <a:off x="2732402" y="2273727"/>
            <a:ext cx="1435769" cy="2486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Zinger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FCA8E-C227-9815-AB2F-899ACA0BB4E8}"/>
              </a:ext>
            </a:extLst>
          </p:cNvPr>
          <p:cNvSpPr/>
          <p:nvPr/>
        </p:nvSpPr>
        <p:spPr>
          <a:xfrm>
            <a:off x="2657744" y="2503085"/>
            <a:ext cx="1435769" cy="3639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5D10A4-38D7-25D6-54C2-0FB3080F9B22}"/>
              </a:ext>
            </a:extLst>
          </p:cNvPr>
          <p:cNvSpPr/>
          <p:nvPr/>
        </p:nvSpPr>
        <p:spPr>
          <a:xfrm>
            <a:off x="4634933" y="2497553"/>
            <a:ext cx="1435769" cy="3639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602F2F-AB9C-9DBC-BBAB-AA7B3D2F15C0}"/>
              </a:ext>
            </a:extLst>
          </p:cNvPr>
          <p:cNvSpPr/>
          <p:nvPr/>
        </p:nvSpPr>
        <p:spPr>
          <a:xfrm>
            <a:off x="4691080" y="2340141"/>
            <a:ext cx="1435769" cy="2486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Zinger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832A8A-C66D-6D5C-7BB7-05769B8D4018}"/>
              </a:ext>
            </a:extLst>
          </p:cNvPr>
          <p:cNvSpPr/>
          <p:nvPr/>
        </p:nvSpPr>
        <p:spPr>
          <a:xfrm>
            <a:off x="4597604" y="2550972"/>
            <a:ext cx="712639" cy="1704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rgbClr val="979797"/>
                </a:solidFill>
              </a:rPr>
              <a:t>85,00 EGP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948818-78DD-8038-0017-5C0090E164D3}"/>
              </a:ext>
            </a:extLst>
          </p:cNvPr>
          <p:cNvCxnSpPr>
            <a:cxnSpLocks/>
          </p:cNvCxnSpPr>
          <p:nvPr/>
        </p:nvCxnSpPr>
        <p:spPr>
          <a:xfrm>
            <a:off x="4626912" y="2636188"/>
            <a:ext cx="712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03EAB35-4A8F-70FE-49ED-D9769A51EEDC}"/>
              </a:ext>
            </a:extLst>
          </p:cNvPr>
          <p:cNvSpPr/>
          <p:nvPr/>
        </p:nvSpPr>
        <p:spPr>
          <a:xfrm>
            <a:off x="2645519" y="4542840"/>
            <a:ext cx="1235638" cy="2324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AC3236"/>
                </a:solidFill>
              </a:rPr>
              <a:t>75.00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EGP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A49B85-CE8C-D1D5-3B65-BF61227B32D6}"/>
              </a:ext>
            </a:extLst>
          </p:cNvPr>
          <p:cNvSpPr/>
          <p:nvPr/>
        </p:nvSpPr>
        <p:spPr>
          <a:xfrm>
            <a:off x="2657744" y="2666521"/>
            <a:ext cx="1053535" cy="1704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AC3236"/>
                </a:solidFill>
              </a:rPr>
              <a:t>55.00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EGP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4C573F-DD06-77D4-DD0D-E5D39889D7D6}"/>
              </a:ext>
            </a:extLst>
          </p:cNvPr>
          <p:cNvSpPr/>
          <p:nvPr/>
        </p:nvSpPr>
        <p:spPr>
          <a:xfrm>
            <a:off x="2677335" y="2503085"/>
            <a:ext cx="712639" cy="13310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rgbClr val="979797"/>
                </a:solidFill>
              </a:rPr>
              <a:t>65,00 EGP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9249B3-A5FE-7935-8C55-5266FC9A65F0}"/>
              </a:ext>
            </a:extLst>
          </p:cNvPr>
          <p:cNvCxnSpPr>
            <a:cxnSpLocks/>
          </p:cNvCxnSpPr>
          <p:nvPr/>
        </p:nvCxnSpPr>
        <p:spPr>
          <a:xfrm>
            <a:off x="2677335" y="2588793"/>
            <a:ext cx="712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FFAD0FC-63BA-B7A9-A53A-6DCBA8189FA2}"/>
              </a:ext>
            </a:extLst>
          </p:cNvPr>
          <p:cNvSpPr/>
          <p:nvPr/>
        </p:nvSpPr>
        <p:spPr>
          <a:xfrm>
            <a:off x="8406714" y="4613189"/>
            <a:ext cx="548700" cy="457200"/>
          </a:xfrm>
          <a:prstGeom prst="rect">
            <a:avLst/>
          </a:prstGeom>
          <a:solidFill>
            <a:srgbClr val="E8E9EB"/>
          </a:solidFill>
          <a:ln>
            <a:solidFill>
              <a:srgbClr val="E8E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C3C49-F3A9-C2DC-57AD-0AA1B7C34B0F}"/>
              </a:ext>
            </a:extLst>
          </p:cNvPr>
          <p:cNvSpPr/>
          <p:nvPr/>
        </p:nvSpPr>
        <p:spPr>
          <a:xfrm>
            <a:off x="2657743" y="4022588"/>
            <a:ext cx="1435769" cy="2486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Zinger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AAA25F-F998-256E-DE79-E04DA13194A4}"/>
              </a:ext>
            </a:extLst>
          </p:cNvPr>
          <p:cNvSpPr/>
          <p:nvPr/>
        </p:nvSpPr>
        <p:spPr>
          <a:xfrm>
            <a:off x="4597604" y="2699101"/>
            <a:ext cx="1073890" cy="1679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AC3236"/>
                </a:solidFill>
              </a:rPr>
              <a:t>75.00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EGP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C529DE-41D3-D172-523E-A6A6103C5CF2}"/>
              </a:ext>
            </a:extLst>
          </p:cNvPr>
          <p:cNvSpPr/>
          <p:nvPr/>
        </p:nvSpPr>
        <p:spPr>
          <a:xfrm>
            <a:off x="2732402" y="4255408"/>
            <a:ext cx="773316" cy="2324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rgbClr val="979797"/>
                </a:solidFill>
              </a:rPr>
              <a:t>85,00 EGP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929DD7-7B78-B1C8-10B7-6FFBBF217BA0}"/>
              </a:ext>
            </a:extLst>
          </p:cNvPr>
          <p:cNvCxnSpPr>
            <a:cxnSpLocks/>
          </p:cNvCxnSpPr>
          <p:nvPr/>
        </p:nvCxnSpPr>
        <p:spPr>
          <a:xfrm flipV="1">
            <a:off x="2732402" y="4335695"/>
            <a:ext cx="727490" cy="55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9C27A46-732D-9AB1-E385-B1734C2DD61D}"/>
              </a:ext>
            </a:extLst>
          </p:cNvPr>
          <p:cNvSpPr/>
          <p:nvPr/>
        </p:nvSpPr>
        <p:spPr>
          <a:xfrm>
            <a:off x="6672649" y="2464467"/>
            <a:ext cx="1528119" cy="363956"/>
          </a:xfrm>
          <a:prstGeom prst="rect">
            <a:avLst/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782836-AE1A-5A2F-6657-0400364E868F}"/>
              </a:ext>
            </a:extLst>
          </p:cNvPr>
          <p:cNvSpPr/>
          <p:nvPr/>
        </p:nvSpPr>
        <p:spPr>
          <a:xfrm>
            <a:off x="648317" y="4006756"/>
            <a:ext cx="1435769" cy="2486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Zinger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24E0AC-98E8-9CDB-0E40-0230D2856C6B}"/>
              </a:ext>
            </a:extLst>
          </p:cNvPr>
          <p:cNvSpPr/>
          <p:nvPr/>
        </p:nvSpPr>
        <p:spPr>
          <a:xfrm>
            <a:off x="4606450" y="3978438"/>
            <a:ext cx="1435769" cy="2486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Zinger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5A144E-D5D6-599B-9746-95E8F4159693}"/>
              </a:ext>
            </a:extLst>
          </p:cNvPr>
          <p:cNvSpPr/>
          <p:nvPr/>
        </p:nvSpPr>
        <p:spPr>
          <a:xfrm>
            <a:off x="675003" y="4542840"/>
            <a:ext cx="1235638" cy="2324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AC3236"/>
                </a:solidFill>
              </a:rPr>
              <a:t>75.00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EGP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40CC0D-25CB-B10B-81A4-9F25B9468AF4}"/>
              </a:ext>
            </a:extLst>
          </p:cNvPr>
          <p:cNvSpPr/>
          <p:nvPr/>
        </p:nvSpPr>
        <p:spPr>
          <a:xfrm>
            <a:off x="755321" y="4255408"/>
            <a:ext cx="773316" cy="2324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rgbClr val="979797"/>
                </a:solidFill>
              </a:rPr>
              <a:t>85,00 EGP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B9DD2D-BD7B-85B0-D45F-BB7676242C35}"/>
              </a:ext>
            </a:extLst>
          </p:cNvPr>
          <p:cNvCxnSpPr>
            <a:cxnSpLocks/>
            <a:endCxn id="47" idx="3"/>
          </p:cNvCxnSpPr>
          <p:nvPr/>
        </p:nvCxnSpPr>
        <p:spPr>
          <a:xfrm flipV="1">
            <a:off x="755321" y="4371639"/>
            <a:ext cx="773316" cy="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62B9697-DAFB-1D88-9578-8DDCB700FEA5}"/>
              </a:ext>
            </a:extLst>
          </p:cNvPr>
          <p:cNvSpPr/>
          <p:nvPr/>
        </p:nvSpPr>
        <p:spPr>
          <a:xfrm>
            <a:off x="4597603" y="4592868"/>
            <a:ext cx="1289849" cy="2324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AC3236"/>
                </a:solidFill>
              </a:rPr>
              <a:t>135.00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EGP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F79E6E-2922-8A77-8D4A-1DD71132000D}"/>
              </a:ext>
            </a:extLst>
          </p:cNvPr>
          <p:cNvSpPr/>
          <p:nvPr/>
        </p:nvSpPr>
        <p:spPr>
          <a:xfrm>
            <a:off x="4634933" y="4219301"/>
            <a:ext cx="889815" cy="2878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rgbClr val="979797"/>
                </a:solidFill>
              </a:rPr>
              <a:t>155,00 EGP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0BEC8-2085-6E45-9EFD-A70B6F57D490}"/>
              </a:ext>
            </a:extLst>
          </p:cNvPr>
          <p:cNvSpPr/>
          <p:nvPr/>
        </p:nvSpPr>
        <p:spPr>
          <a:xfrm>
            <a:off x="1031784" y="716395"/>
            <a:ext cx="978569" cy="129825"/>
          </a:xfrm>
          <a:prstGeom prst="rect">
            <a:avLst/>
          </a:prstGeom>
          <a:solidFill>
            <a:srgbClr val="D53433"/>
          </a:solidFill>
          <a:ln>
            <a:solidFill>
              <a:srgbClr val="D53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MENU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66CB06-4EC5-B9A8-3B6B-796B1F3A291F}"/>
              </a:ext>
            </a:extLst>
          </p:cNvPr>
          <p:cNvSpPr/>
          <p:nvPr/>
        </p:nvSpPr>
        <p:spPr>
          <a:xfrm>
            <a:off x="4168171" y="726759"/>
            <a:ext cx="978569" cy="129825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rgbClr val="9E9E9E"/>
                </a:solidFill>
              </a:rPr>
              <a:t>MAIN PAGE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F52163-5B2E-2430-5EC0-EC884E5501D6}"/>
              </a:ext>
            </a:extLst>
          </p:cNvPr>
          <p:cNvSpPr/>
          <p:nvPr/>
        </p:nvSpPr>
        <p:spPr>
          <a:xfrm>
            <a:off x="4138289" y="723159"/>
            <a:ext cx="947719" cy="10992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rgbClr val="9E9E9E"/>
                </a:solidFill>
              </a:rPr>
              <a:t>BASKET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BCADA4-C700-9D9B-1349-8A41E5D81D76}"/>
              </a:ext>
            </a:extLst>
          </p:cNvPr>
          <p:cNvSpPr/>
          <p:nvPr/>
        </p:nvSpPr>
        <p:spPr>
          <a:xfrm>
            <a:off x="2639225" y="723007"/>
            <a:ext cx="978569" cy="129825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rgbClr val="9E9E9E"/>
                </a:solidFill>
              </a:rPr>
              <a:t>MAIN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1D1D1B"/>
      </a:dk1>
      <a:lt1>
        <a:srgbClr val="F3EFEA"/>
      </a:lt1>
      <a:dk2>
        <a:srgbClr val="434343"/>
      </a:dk2>
      <a:lt2>
        <a:srgbClr val="FFFFFF"/>
      </a:lt2>
      <a:accent1>
        <a:srgbClr val="8F7B87"/>
      </a:accent1>
      <a:accent2>
        <a:srgbClr val="A797A1"/>
      </a:accent2>
      <a:accent3>
        <a:srgbClr val="C0B5BC"/>
      </a:accent3>
      <a:accent4>
        <a:srgbClr val="E4DDE1"/>
      </a:accent4>
      <a:accent5>
        <a:srgbClr val="EFECED"/>
      </a:accent5>
      <a:accent6>
        <a:srgbClr val="F3EFEA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607</Words>
  <Application>Microsoft Office PowerPoint</Application>
  <PresentationFormat>On-screen Show (16:9)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Dubai Medium</vt:lpstr>
      <vt:lpstr>Arial Rounded MT Bold</vt:lpstr>
      <vt:lpstr>PT Serif</vt:lpstr>
      <vt:lpstr>Montserrat</vt:lpstr>
      <vt:lpstr>Agency FB</vt:lpstr>
      <vt:lpstr>Arial</vt:lpstr>
      <vt:lpstr>Beatrice template</vt:lpstr>
      <vt:lpstr>KFC UI/UX Redesign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Khaled Gamer</cp:lastModifiedBy>
  <cp:revision>3</cp:revision>
  <dcterms:modified xsi:type="dcterms:W3CDTF">2025-12-19T16:47:43Z</dcterms:modified>
</cp:coreProperties>
</file>